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5" r:id="rId3"/>
    <p:sldId id="294" r:id="rId4"/>
    <p:sldId id="287" r:id="rId5"/>
    <p:sldId id="295" r:id="rId6"/>
    <p:sldId id="286" r:id="rId7"/>
    <p:sldId id="296" r:id="rId8"/>
    <p:sldId id="289" r:id="rId9"/>
    <p:sldId id="291" r:id="rId10"/>
    <p:sldId id="303" r:id="rId11"/>
    <p:sldId id="292" r:id="rId12"/>
    <p:sldId id="302" r:id="rId13"/>
    <p:sldId id="293" r:id="rId14"/>
    <p:sldId id="297" r:id="rId15"/>
    <p:sldId id="283" r:id="rId16"/>
    <p:sldId id="308" r:id="rId17"/>
    <p:sldId id="284" r:id="rId18"/>
    <p:sldId id="304" r:id="rId19"/>
    <p:sldId id="305" r:id="rId20"/>
    <p:sldId id="306" r:id="rId21"/>
    <p:sldId id="307" r:id="rId22"/>
    <p:sldId id="298" r:id="rId23"/>
    <p:sldId id="299" r:id="rId24"/>
    <p:sldId id="300" r:id="rId25"/>
    <p:sldId id="301" r:id="rId26"/>
    <p:sldId id="281" r:id="rId27"/>
    <p:sldId id="280" r:id="rId28"/>
    <p:sldId id="28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ika Sykorova" initials="VS" lastIdx="1" clrIdx="0">
    <p:extLst>
      <p:ext uri="{19B8F6BF-5375-455C-9EA6-DF929625EA0E}">
        <p15:presenceInfo xmlns:p15="http://schemas.microsoft.com/office/powerpoint/2012/main" userId="b1c5b255774e6a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5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9/13/2016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JPEG_2000" TargetMode="External"/><Relationship Id="rId3" Type="http://schemas.openxmlformats.org/officeDocument/2006/relationships/hyperlink" Target="https://cs.wikipedia.org/wiki/JPEG" TargetMode="External"/><Relationship Id="rId7" Type="http://schemas.openxmlformats.org/officeDocument/2006/relationships/hyperlink" Target="https://cs.wikipedia.org/wiki/Unicode" TargetMode="External"/><Relationship Id="rId2" Type="http://schemas.openxmlformats.org/officeDocument/2006/relationships/hyperlink" Target="https://cs.wikipedia.org/wiki/LZ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RC4" TargetMode="External"/><Relationship Id="rId5" Type="http://schemas.openxmlformats.org/officeDocument/2006/relationships/hyperlink" Target="https://cs.wikipedia.org/wiki/MD5" TargetMode="External"/><Relationship Id="rId4" Type="http://schemas.openxmlformats.org/officeDocument/2006/relationships/hyperlink" Target="https://cs.wikipedia.org/wiki/Adobe_Reader" TargetMode="External"/><Relationship Id="rId9" Type="http://schemas.openxmlformats.org/officeDocument/2006/relationships/hyperlink" Target="https://cs.wikipedia.org/wiki/AES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JPEG_2000" TargetMode="External"/><Relationship Id="rId3" Type="http://schemas.openxmlformats.org/officeDocument/2006/relationships/hyperlink" Target="https://cs.wikipedia.org/wiki/JPEG" TargetMode="External"/><Relationship Id="rId7" Type="http://schemas.openxmlformats.org/officeDocument/2006/relationships/hyperlink" Target="https://cs.wikipedia.org/wiki/Unicode" TargetMode="External"/><Relationship Id="rId2" Type="http://schemas.openxmlformats.org/officeDocument/2006/relationships/hyperlink" Target="https://cs.wikipedia.org/wiki/LZ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RC4" TargetMode="External"/><Relationship Id="rId5" Type="http://schemas.openxmlformats.org/officeDocument/2006/relationships/hyperlink" Target="https://cs.wikipedia.org/wiki/MD5" TargetMode="External"/><Relationship Id="rId4" Type="http://schemas.openxmlformats.org/officeDocument/2006/relationships/hyperlink" Target="https://cs.wikipedia.org/wiki/Adobe_Reader" TargetMode="External"/><Relationship Id="rId9" Type="http://schemas.openxmlformats.org/officeDocument/2006/relationships/hyperlink" Target="https://cs.wikipedia.org/wiki/A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skem.cz/poradna/formaty-papiru-vizitek-a-billboardu/" TargetMode="External"/><Relationship Id="rId2" Type="http://schemas.openxmlformats.org/officeDocument/2006/relationships/hyperlink" Target="https://detepe.sk/zaklady-dtp-cisty-format-spadavka-orezove-znacky-odsadenie-orezovych-znacie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iskovyexpress.cz/vzhled-a-zakladni-parametry-knihy.html" TargetMode="External"/><Relationship Id="rId5" Type="http://schemas.openxmlformats.org/officeDocument/2006/relationships/hyperlink" Target="http://www.finidr.cz/co-nabizime/polygraficke-informace" TargetMode="External"/><Relationship Id="rId4" Type="http://schemas.openxmlformats.org/officeDocument/2006/relationships/hyperlink" Target="http://www.fotofocus.cz/cz_tisknes-tiskneme-a-z-technologie-(i.),431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PDF formáty pro tisk a interaktivní publikaci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Veronika </a:t>
            </a:r>
            <a:r>
              <a:rPr lang="en-GB" dirty="0" err="1"/>
              <a:t>sýkorová</a:t>
            </a:r>
            <a:endParaRPr lang="en-GB" dirty="0"/>
          </a:p>
          <a:p>
            <a:r>
              <a:rPr lang="en-GB" dirty="0" err="1"/>
              <a:t>Suš</a:t>
            </a:r>
            <a:r>
              <a:rPr lang="en-GB" dirty="0"/>
              <a:t> a </a:t>
            </a:r>
            <a:r>
              <a:rPr lang="en-GB" dirty="0" err="1"/>
              <a:t>voš</a:t>
            </a:r>
            <a:r>
              <a:rPr lang="en-GB" dirty="0"/>
              <a:t> </a:t>
            </a:r>
            <a:r>
              <a:rPr lang="en-GB" dirty="0" err="1"/>
              <a:t>václava</a:t>
            </a:r>
            <a:r>
              <a:rPr lang="en-GB" dirty="0"/>
              <a:t> </a:t>
            </a:r>
            <a:r>
              <a:rPr lang="en-GB" dirty="0" err="1"/>
              <a:t>hollara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23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OTF vs. TTF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64850" y="2205873"/>
            <a:ext cx="79601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.</a:t>
            </a:r>
            <a:r>
              <a:rPr lang="en-US" sz="2400" b="1" dirty="0" err="1"/>
              <a:t>ttf</a:t>
            </a:r>
            <a:r>
              <a:rPr lang="en-US" sz="2400" b="1" dirty="0"/>
              <a:t> </a:t>
            </a:r>
            <a:r>
              <a:rPr lang="cs-CZ" sz="2400" b="1" dirty="0"/>
              <a:t>	</a:t>
            </a:r>
            <a:r>
              <a:rPr lang="en-US" sz="2400" b="1" dirty="0"/>
              <a:t>TrueType Fonts</a:t>
            </a:r>
            <a:endParaRPr lang="cs-CZ" sz="2400" b="1" dirty="0"/>
          </a:p>
          <a:p>
            <a:r>
              <a:rPr lang="en-US" sz="2400" dirty="0"/>
              <a:t>1980</a:t>
            </a:r>
            <a:r>
              <a:rPr lang="cs-CZ" sz="2400" dirty="0"/>
              <a:t> - </a:t>
            </a:r>
            <a:r>
              <a:rPr lang="en-US" sz="2400" dirty="0"/>
              <a:t> Apple a Microsoft</a:t>
            </a:r>
            <a:endParaRPr lang="cs-CZ" sz="2400" dirty="0"/>
          </a:p>
          <a:p>
            <a:endParaRPr lang="cs-CZ" sz="2400" dirty="0"/>
          </a:p>
          <a:p>
            <a:r>
              <a:rPr lang="en-US" sz="2400" b="1" dirty="0"/>
              <a:t>.</a:t>
            </a:r>
            <a:r>
              <a:rPr lang="en-US" sz="2400" b="1" dirty="0" err="1"/>
              <a:t>otf</a:t>
            </a:r>
            <a:r>
              <a:rPr lang="cs-CZ" sz="2400" b="1" dirty="0"/>
              <a:t>	</a:t>
            </a:r>
            <a:r>
              <a:rPr lang="en-US" sz="2400" b="1" dirty="0"/>
              <a:t> </a:t>
            </a:r>
            <a:r>
              <a:rPr lang="cs-CZ" sz="2400" b="1" dirty="0"/>
              <a:t>O</a:t>
            </a:r>
            <a:r>
              <a:rPr lang="en-US" sz="2400" b="1" dirty="0" err="1"/>
              <a:t>penType</a:t>
            </a:r>
            <a:r>
              <a:rPr lang="en-US" sz="2400" b="1" dirty="0"/>
              <a:t> Fonts</a:t>
            </a:r>
            <a:endParaRPr lang="cs-CZ" sz="2400" b="1" dirty="0"/>
          </a:p>
          <a:p>
            <a:r>
              <a:rPr lang="en-US" sz="2400" dirty="0"/>
              <a:t>1990</a:t>
            </a:r>
            <a:r>
              <a:rPr lang="cs-CZ" sz="2400" dirty="0"/>
              <a:t> - </a:t>
            </a:r>
            <a:r>
              <a:rPr lang="en-US" sz="2400" dirty="0"/>
              <a:t>Adobe a Microsoft. </a:t>
            </a:r>
            <a:endParaRPr lang="cs-CZ" sz="2400" dirty="0"/>
          </a:p>
          <a:p>
            <a:r>
              <a:rPr lang="cs-CZ" sz="2400" dirty="0"/>
              <a:t>Až </a:t>
            </a:r>
            <a:r>
              <a:rPr lang="en-US" sz="2400" dirty="0"/>
              <a:t>65,000</a:t>
            </a:r>
            <a:r>
              <a:rPr lang="cs-CZ" sz="2400" dirty="0"/>
              <a:t> znaků, podpora ligatur, kapitálek, dalších znaků, atd.</a:t>
            </a:r>
          </a:p>
        </p:txBody>
      </p:sp>
    </p:spTree>
    <p:extLst>
      <p:ext uri="{BB962C8B-B14F-4D97-AF65-F5344CB8AC3E}">
        <p14:creationId xmlns:p14="http://schemas.microsoft.com/office/powerpoint/2010/main" val="3971080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X-height vs. Line height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5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X-height vs. Line height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endParaRPr lang="en-US" dirty="0"/>
          </a:p>
        </p:txBody>
      </p:sp>
      <p:pic>
        <p:nvPicPr>
          <p:cNvPr id="9218" name="Picture 2" descr="Výsledek obrázku pro x-height line he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796" y="2314987"/>
            <a:ext cx="8741641" cy="332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565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</a:t>
            </a:r>
            <a:r>
              <a:rPr lang="en-US" b="1" dirty="0" err="1"/>
              <a:t>talic</a:t>
            </a:r>
            <a:r>
              <a:rPr lang="en-US" b="1" dirty="0"/>
              <a:t> vs. Oblique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429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</a:t>
            </a:r>
            <a:r>
              <a:rPr lang="en-US" b="1" dirty="0" err="1"/>
              <a:t>talic</a:t>
            </a:r>
            <a:r>
              <a:rPr lang="en-US" b="1" dirty="0"/>
              <a:t> vs. Oblique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endParaRPr lang="en-US" dirty="0"/>
          </a:p>
        </p:txBody>
      </p:sp>
      <p:pic>
        <p:nvPicPr>
          <p:cNvPr id="10242" name="Picture 2" descr="Výsledek obrázku pro italic obl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091" y="2191534"/>
            <a:ext cx="5675375" cy="33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1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7767" y="163772"/>
            <a:ext cx="6450130" cy="600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18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771" y="461914"/>
            <a:ext cx="8995280" cy="54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22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Normostrana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Normostrana</a:t>
            </a:r>
            <a:r>
              <a:rPr lang="en-US" dirty="0"/>
              <a:t> (</a:t>
            </a:r>
            <a:r>
              <a:rPr lang="en-US" dirty="0" err="1"/>
              <a:t>zkráceně</a:t>
            </a:r>
            <a:r>
              <a:rPr lang="en-US" dirty="0"/>
              <a:t> </a:t>
            </a:r>
            <a:r>
              <a:rPr lang="en-US" b="1" dirty="0"/>
              <a:t>NS</a:t>
            </a:r>
            <a:r>
              <a:rPr lang="en-US" dirty="0"/>
              <a:t>) je </a:t>
            </a:r>
            <a:r>
              <a:rPr lang="en-US" dirty="0" err="1"/>
              <a:t>strana</a:t>
            </a:r>
            <a:r>
              <a:rPr lang="en-US" dirty="0"/>
              <a:t> </a:t>
            </a:r>
            <a:r>
              <a:rPr lang="en-US" dirty="0" err="1"/>
              <a:t>textu</a:t>
            </a:r>
            <a:r>
              <a:rPr lang="en-US" dirty="0"/>
              <a:t> o </a:t>
            </a:r>
            <a:r>
              <a:rPr lang="en-US" dirty="0" err="1"/>
              <a:t>délce</a:t>
            </a:r>
            <a:r>
              <a:rPr lang="en-US" dirty="0"/>
              <a:t> </a:t>
            </a:r>
            <a:r>
              <a:rPr lang="en-US" b="1" dirty="0"/>
              <a:t>1 800 </a:t>
            </a:r>
            <a:r>
              <a:rPr lang="en-US" b="1" dirty="0" err="1"/>
              <a:t>znaků</a:t>
            </a:r>
            <a:r>
              <a:rPr lang="en-US" b="1" dirty="0"/>
              <a:t> (</a:t>
            </a:r>
            <a:r>
              <a:rPr lang="en-US" b="1" dirty="0" err="1"/>
              <a:t>symbolů</a:t>
            </a:r>
            <a:r>
              <a:rPr lang="en-US" b="1" dirty="0"/>
              <a:t> a </a:t>
            </a:r>
            <a:r>
              <a:rPr lang="en-US" b="1" dirty="0" err="1"/>
              <a:t>mezer</a:t>
            </a:r>
            <a:r>
              <a:rPr lang="en-US" b="1" dirty="0"/>
              <a:t>)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 err="1"/>
              <a:t>Normostrana</a:t>
            </a:r>
            <a:r>
              <a:rPr lang="en-US" dirty="0"/>
              <a:t> - </a:t>
            </a:r>
            <a:r>
              <a:rPr lang="en-US" dirty="0" err="1"/>
              <a:t>počet</a:t>
            </a:r>
            <a:r>
              <a:rPr lang="en-US" dirty="0"/>
              <a:t> </a:t>
            </a:r>
            <a:r>
              <a:rPr lang="en-US" dirty="0" err="1"/>
              <a:t>znaků</a:t>
            </a:r>
            <a:r>
              <a:rPr lang="en-US" dirty="0"/>
              <a:t> a </a:t>
            </a:r>
            <a:r>
              <a:rPr lang="en-US" dirty="0" err="1"/>
              <a:t>slov</a:t>
            </a:r>
            <a:endParaRPr lang="en-US" dirty="0"/>
          </a:p>
          <a:p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docílit</a:t>
            </a:r>
            <a:r>
              <a:rPr lang="en-US" dirty="0"/>
              <a:t> </a:t>
            </a:r>
            <a:r>
              <a:rPr lang="en-US" dirty="0" err="1"/>
              <a:t>normostrany</a:t>
            </a:r>
            <a:r>
              <a:rPr lang="en-US" dirty="0"/>
              <a:t> v MS Office word:</a:t>
            </a:r>
          </a:p>
          <a:p>
            <a:r>
              <a:rPr lang="en-US" dirty="0"/>
              <a:t>1 NS = 1800 </a:t>
            </a:r>
            <a:r>
              <a:rPr lang="en-US" dirty="0" err="1"/>
              <a:t>znaků</a:t>
            </a:r>
            <a:r>
              <a:rPr lang="en-US" dirty="0"/>
              <a:t> (30 </a:t>
            </a:r>
            <a:r>
              <a:rPr lang="en-US" dirty="0" err="1"/>
              <a:t>řádků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cca</a:t>
            </a:r>
            <a:r>
              <a:rPr lang="en-US" dirty="0"/>
              <a:t> 60 </a:t>
            </a:r>
            <a:r>
              <a:rPr lang="en-US" dirty="0" err="1"/>
              <a:t>úderech</a:t>
            </a:r>
            <a:r>
              <a:rPr lang="en-US" dirty="0"/>
              <a:t>, </a:t>
            </a:r>
            <a:r>
              <a:rPr lang="en-US" dirty="0" err="1"/>
              <a:t>včetně</a:t>
            </a:r>
            <a:r>
              <a:rPr lang="en-US" dirty="0"/>
              <a:t> </a:t>
            </a:r>
            <a:r>
              <a:rPr lang="en-US" dirty="0" err="1"/>
              <a:t>mezer</a:t>
            </a:r>
            <a:r>
              <a:rPr lang="en-US" dirty="0"/>
              <a:t>).</a:t>
            </a:r>
          </a:p>
          <a:p>
            <a:r>
              <a:rPr lang="en-US" dirty="0" err="1"/>
              <a:t>Řádkování</a:t>
            </a:r>
            <a:r>
              <a:rPr lang="en-US" dirty="0"/>
              <a:t> 1,5.</a:t>
            </a:r>
          </a:p>
          <a:p>
            <a:r>
              <a:rPr lang="en-US" dirty="0" err="1"/>
              <a:t>Velikost</a:t>
            </a:r>
            <a:r>
              <a:rPr lang="en-US" dirty="0"/>
              <a:t> </a:t>
            </a:r>
            <a:r>
              <a:rPr lang="en-US" dirty="0" err="1"/>
              <a:t>písma</a:t>
            </a:r>
            <a:r>
              <a:rPr lang="en-US" dirty="0"/>
              <a:t> 12 </a:t>
            </a:r>
            <a:r>
              <a:rPr lang="en-US" dirty="0" err="1"/>
              <a:t>nebo</a:t>
            </a:r>
            <a:r>
              <a:rPr lang="en-US" dirty="0"/>
              <a:t> 14.</a:t>
            </a:r>
          </a:p>
          <a:p>
            <a:r>
              <a:rPr lang="en-US" dirty="0" err="1"/>
              <a:t>Okraje</a:t>
            </a:r>
            <a:r>
              <a:rPr lang="en-US" dirty="0"/>
              <a:t> 3 cm z </a:t>
            </a:r>
            <a:r>
              <a:rPr lang="en-US" dirty="0" err="1"/>
              <a:t>obou</a:t>
            </a:r>
            <a:r>
              <a:rPr lang="en-US" dirty="0"/>
              <a:t> </a:t>
            </a:r>
            <a:r>
              <a:rPr lang="en-US" dirty="0" err="1"/>
              <a:t>stran</a:t>
            </a:r>
            <a:r>
              <a:rPr lang="en-US" dirty="0"/>
              <a:t>, 2,5 cm </a:t>
            </a:r>
            <a:r>
              <a:rPr lang="en-US" dirty="0" err="1"/>
              <a:t>shora</a:t>
            </a:r>
            <a:r>
              <a:rPr lang="en-US" dirty="0"/>
              <a:t> a </a:t>
            </a:r>
            <a:r>
              <a:rPr lang="en-US" dirty="0" err="1"/>
              <a:t>zdola</a:t>
            </a:r>
            <a:r>
              <a:rPr lang="en-US" dirty="0"/>
              <a:t>.</a:t>
            </a:r>
          </a:p>
          <a:p>
            <a:r>
              <a:rPr lang="en-US" dirty="0"/>
              <a:t>Text </a:t>
            </a:r>
            <a:r>
              <a:rPr lang="en-US" dirty="0" err="1"/>
              <a:t>zarovnat</a:t>
            </a:r>
            <a:r>
              <a:rPr lang="en-US" dirty="0"/>
              <a:t> do </a:t>
            </a:r>
            <a:r>
              <a:rPr lang="en-US" dirty="0" err="1"/>
              <a:t>bloku</a:t>
            </a:r>
            <a:r>
              <a:rPr lang="en-US" dirty="0"/>
              <a:t> (</a:t>
            </a:r>
            <a:r>
              <a:rPr lang="en-US" dirty="0" err="1"/>
              <a:t>viz</a:t>
            </a:r>
            <a:r>
              <a:rPr lang="en-US" dirty="0"/>
              <a:t> </a:t>
            </a:r>
            <a:r>
              <a:rPr lang="en-US" dirty="0" err="1"/>
              <a:t>stejnojmenná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horní</a:t>
            </a:r>
            <a:r>
              <a:rPr lang="en-US" dirty="0"/>
              <a:t> </a:t>
            </a:r>
            <a:r>
              <a:rPr lang="en-US" dirty="0" err="1"/>
              <a:t>liště</a:t>
            </a:r>
            <a:r>
              <a:rPr lang="en-US" dirty="0"/>
              <a:t> </a:t>
            </a:r>
            <a:r>
              <a:rPr lang="en-US" dirty="0" err="1"/>
              <a:t>Wordu</a:t>
            </a:r>
            <a:r>
              <a:rPr lang="en-US" dirty="0"/>
              <a:t>).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69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Portable </a:t>
            </a:r>
            <a:r>
              <a:rPr lang="cs-CZ" dirty="0" err="1"/>
              <a:t>Document</a:t>
            </a:r>
            <a:r>
              <a:rPr lang="cs-CZ" dirty="0"/>
              <a:t> </a:t>
            </a:r>
            <a:r>
              <a:rPr lang="cs-CZ" dirty="0" err="1"/>
              <a:t>Format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err="1"/>
              <a:t>Historie</a:t>
            </a:r>
            <a:r>
              <a:rPr lang="en-US" b="1" dirty="0"/>
              <a:t> z </a:t>
            </a:r>
            <a:r>
              <a:rPr lang="en-US" b="1" dirty="0" err="1"/>
              <a:t>pohledu</a:t>
            </a:r>
            <a:r>
              <a:rPr lang="en-US" b="1" dirty="0"/>
              <a:t> </a:t>
            </a:r>
            <a:r>
              <a:rPr lang="en-US" b="1" dirty="0" err="1"/>
              <a:t>vlastností</a:t>
            </a:r>
            <a:r>
              <a:rPr lang="en-US" b="1" dirty="0"/>
              <a:t> </a:t>
            </a:r>
            <a:r>
              <a:rPr lang="en-US" b="1" dirty="0" err="1"/>
              <a:t>jednotlivých</a:t>
            </a:r>
            <a:r>
              <a:rPr lang="en-US" b="1" dirty="0"/>
              <a:t> </a:t>
            </a:r>
            <a:r>
              <a:rPr lang="en-US" b="1" dirty="0" err="1"/>
              <a:t>verzí</a:t>
            </a:r>
            <a:endParaRPr lang="cs-CZ" dirty="0"/>
          </a:p>
          <a:p>
            <a:r>
              <a:rPr lang="en-US" b="1" dirty="0"/>
              <a:t>1993 PDF 1.0</a:t>
            </a:r>
            <a:r>
              <a:rPr lang="en-US" dirty="0"/>
              <a:t> – </a:t>
            </a:r>
            <a:r>
              <a:rPr lang="en-US" dirty="0" err="1"/>
              <a:t>Vznik</a:t>
            </a:r>
            <a:r>
              <a:rPr lang="en-US" dirty="0"/>
              <a:t> PDF – </a:t>
            </a:r>
            <a:r>
              <a:rPr lang="en-US" dirty="0" err="1"/>
              <a:t>přenos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počítačovými</a:t>
            </a:r>
            <a:r>
              <a:rPr lang="en-US" dirty="0"/>
              <a:t> </a:t>
            </a:r>
            <a:r>
              <a:rPr lang="en-US" dirty="0" err="1"/>
              <a:t>platformami</a:t>
            </a:r>
            <a:r>
              <a:rPr lang="en-US" dirty="0"/>
              <a:t> Mac, Windows a UNIX</a:t>
            </a:r>
          </a:p>
          <a:p>
            <a:r>
              <a:rPr lang="en-US" b="1" dirty="0"/>
              <a:t>1994 PDF 1.1</a:t>
            </a:r>
            <a:r>
              <a:rPr lang="en-US" dirty="0"/>
              <a:t> – </a:t>
            </a:r>
            <a:r>
              <a:rPr lang="en-US" dirty="0" err="1"/>
              <a:t>Podpora</a:t>
            </a:r>
            <a:r>
              <a:rPr lang="en-US" dirty="0"/>
              <a:t> pro </a:t>
            </a:r>
            <a:r>
              <a:rPr lang="en-US" dirty="0" err="1"/>
              <a:t>externí</a:t>
            </a:r>
            <a:r>
              <a:rPr lang="en-US" dirty="0"/>
              <a:t> </a:t>
            </a:r>
            <a:r>
              <a:rPr lang="en-US" dirty="0" err="1"/>
              <a:t>odkazy</a:t>
            </a:r>
            <a:r>
              <a:rPr lang="en-US" dirty="0"/>
              <a:t>; </a:t>
            </a:r>
            <a:r>
              <a:rPr lang="en-US" dirty="0" err="1"/>
              <a:t>Komprese</a:t>
            </a:r>
            <a:r>
              <a:rPr lang="en-US" dirty="0"/>
              <a:t> </a:t>
            </a:r>
            <a:r>
              <a:rPr lang="en-US" dirty="0">
                <a:hlinkClick r:id="rId2" tooltip="LZW"/>
              </a:rPr>
              <a:t>LZW</a:t>
            </a:r>
            <a:r>
              <a:rPr lang="en-US" dirty="0"/>
              <a:t> a </a:t>
            </a:r>
            <a:r>
              <a:rPr lang="en-US" dirty="0">
                <a:hlinkClick r:id="rId3" tooltip="JPEG"/>
              </a:rPr>
              <a:t>JPEG</a:t>
            </a:r>
            <a:r>
              <a:rPr lang="en-US" dirty="0"/>
              <a:t>; </a:t>
            </a:r>
            <a:r>
              <a:rPr lang="en-US" dirty="0" err="1"/>
              <a:t>zdarma</a:t>
            </a:r>
            <a:r>
              <a:rPr lang="en-US" dirty="0"/>
              <a:t> </a:t>
            </a:r>
            <a:r>
              <a:rPr lang="en-US" dirty="0">
                <a:hlinkClick r:id="rId4" tooltip="Adobe Reader"/>
              </a:rPr>
              <a:t>Adobe Reader</a:t>
            </a:r>
            <a:r>
              <a:rPr lang="en-US" dirty="0"/>
              <a:t>, </a:t>
            </a:r>
            <a:r>
              <a:rPr lang="en-US" dirty="0" err="1"/>
              <a:t>podpora</a:t>
            </a:r>
            <a:r>
              <a:rPr lang="en-US" dirty="0"/>
              <a:t> pro </a:t>
            </a:r>
            <a:r>
              <a:rPr lang="en-US" dirty="0" err="1"/>
              <a:t>heslo</a:t>
            </a:r>
            <a:r>
              <a:rPr lang="en-US" dirty="0"/>
              <a:t> a </a:t>
            </a:r>
            <a:r>
              <a:rPr lang="en-US" dirty="0" err="1"/>
              <a:t>šifrování</a:t>
            </a:r>
            <a:r>
              <a:rPr lang="en-US" dirty="0"/>
              <a:t> (</a:t>
            </a:r>
            <a:r>
              <a:rPr lang="en-US" dirty="0">
                <a:hlinkClick r:id="rId5" tooltip="MD5"/>
              </a:rPr>
              <a:t>MD5</a:t>
            </a:r>
            <a:r>
              <a:rPr lang="en-US" dirty="0"/>
              <a:t>, </a:t>
            </a:r>
            <a:r>
              <a:rPr lang="en-US" dirty="0">
                <a:hlinkClick r:id="rId6" tooltip="RC4"/>
              </a:rPr>
              <a:t>RC4</a:t>
            </a:r>
            <a:r>
              <a:rPr lang="en-US" dirty="0"/>
              <a:t> 40bit)</a:t>
            </a:r>
          </a:p>
          <a:p>
            <a:r>
              <a:rPr lang="en-US" b="1" dirty="0"/>
              <a:t>1996 PDF 1.2</a:t>
            </a:r>
            <a:r>
              <a:rPr lang="en-US" dirty="0"/>
              <a:t> – </a:t>
            </a:r>
            <a:r>
              <a:rPr lang="en-US" dirty="0" err="1"/>
              <a:t>Přidaná</a:t>
            </a:r>
            <a:r>
              <a:rPr lang="en-US" dirty="0"/>
              <a:t> </a:t>
            </a:r>
            <a:r>
              <a:rPr lang="en-US" dirty="0" err="1"/>
              <a:t>interaktivní</a:t>
            </a:r>
            <a:r>
              <a:rPr lang="en-US" dirty="0"/>
              <a:t> </a:t>
            </a:r>
            <a:r>
              <a:rPr lang="en-US" dirty="0" err="1"/>
              <a:t>elementy</a:t>
            </a:r>
            <a:r>
              <a:rPr lang="en-US" dirty="0"/>
              <a:t> </a:t>
            </a:r>
            <a:r>
              <a:rPr lang="en-US" dirty="0" err="1"/>
              <a:t>stránek</a:t>
            </a:r>
            <a:r>
              <a:rPr lang="en-US" dirty="0"/>
              <a:t> (radio buttons, checkboxes...), </a:t>
            </a:r>
            <a:r>
              <a:rPr lang="en-US" dirty="0">
                <a:hlinkClick r:id="rId7" tooltip="Unicode"/>
              </a:rPr>
              <a:t>Unicode</a:t>
            </a:r>
            <a:r>
              <a:rPr lang="en-US" dirty="0"/>
              <a:t>, </a:t>
            </a:r>
            <a:r>
              <a:rPr lang="en-US" dirty="0" err="1"/>
              <a:t>podpora</a:t>
            </a:r>
            <a:r>
              <a:rPr lang="en-US" dirty="0"/>
              <a:t> </a:t>
            </a:r>
            <a:r>
              <a:rPr lang="en-US" dirty="0" err="1"/>
              <a:t>základních</a:t>
            </a:r>
            <a:r>
              <a:rPr lang="en-US" dirty="0"/>
              <a:t> </a:t>
            </a:r>
            <a:r>
              <a:rPr lang="en-US" dirty="0" err="1"/>
              <a:t>tiskových</a:t>
            </a:r>
            <a:r>
              <a:rPr lang="en-US" dirty="0"/>
              <a:t> </a:t>
            </a:r>
            <a:r>
              <a:rPr lang="en-US" dirty="0" err="1"/>
              <a:t>barev</a:t>
            </a:r>
            <a:r>
              <a:rPr lang="en-US" dirty="0"/>
              <a:t> (CMYK) a </a:t>
            </a:r>
            <a:r>
              <a:rPr lang="en-US" dirty="0" err="1"/>
              <a:t>přímé</a:t>
            </a:r>
            <a:r>
              <a:rPr lang="en-US" dirty="0"/>
              <a:t> </a:t>
            </a:r>
            <a:r>
              <a:rPr lang="en-US" dirty="0" err="1"/>
              <a:t>barvy</a:t>
            </a:r>
            <a:endParaRPr lang="en-US" dirty="0"/>
          </a:p>
          <a:p>
            <a:r>
              <a:rPr lang="en-US" b="1" dirty="0"/>
              <a:t>2000 PDF 1.3</a:t>
            </a:r>
            <a:r>
              <a:rPr lang="en-US" dirty="0"/>
              <a:t> - </a:t>
            </a:r>
            <a:r>
              <a:rPr lang="en-US" dirty="0" err="1"/>
              <a:t>Podpora</a:t>
            </a:r>
            <a:r>
              <a:rPr lang="en-US" dirty="0"/>
              <a:t> </a:t>
            </a:r>
            <a:r>
              <a:rPr lang="en-US" dirty="0" err="1"/>
              <a:t>TrimBox</a:t>
            </a:r>
            <a:r>
              <a:rPr lang="en-US" dirty="0"/>
              <a:t>, </a:t>
            </a:r>
            <a:r>
              <a:rPr lang="en-US" dirty="0" err="1"/>
              <a:t>BleedBox</a:t>
            </a:r>
            <a:r>
              <a:rPr lang="en-US" dirty="0"/>
              <a:t>, </a:t>
            </a:r>
            <a:r>
              <a:rPr lang="en-US" dirty="0" err="1"/>
              <a:t>ArtBox</a:t>
            </a:r>
            <a:r>
              <a:rPr lang="en-US" dirty="0"/>
              <a:t>, </a:t>
            </a:r>
            <a:r>
              <a:rPr lang="en-US" dirty="0" err="1"/>
              <a:t>SmoothShading</a:t>
            </a:r>
            <a:r>
              <a:rPr lang="en-US" dirty="0"/>
              <a:t> (PS3 </a:t>
            </a:r>
            <a:r>
              <a:rPr lang="en-US" dirty="0" err="1"/>
              <a:t>přechody</a:t>
            </a:r>
            <a:r>
              <a:rPr lang="en-US" dirty="0"/>
              <a:t>), </a:t>
            </a:r>
            <a:r>
              <a:rPr lang="en-US" dirty="0" err="1"/>
              <a:t>zvětšení</a:t>
            </a:r>
            <a:r>
              <a:rPr lang="en-US" dirty="0"/>
              <a:t> </a:t>
            </a:r>
            <a:r>
              <a:rPr lang="en-US" dirty="0" err="1"/>
              <a:t>maximální</a:t>
            </a:r>
            <a:r>
              <a:rPr lang="en-US" dirty="0"/>
              <a:t> </a:t>
            </a:r>
            <a:r>
              <a:rPr lang="en-US" dirty="0" err="1"/>
              <a:t>velikosti</a:t>
            </a:r>
            <a:endParaRPr lang="en-US" dirty="0"/>
          </a:p>
          <a:p>
            <a:r>
              <a:rPr lang="en-US" b="1" dirty="0"/>
              <a:t>2001 PDF 1.4</a:t>
            </a:r>
            <a:r>
              <a:rPr lang="en-US" dirty="0"/>
              <a:t> – </a:t>
            </a:r>
            <a:r>
              <a:rPr lang="en-US" dirty="0" err="1"/>
              <a:t>Průhlednost</a:t>
            </a:r>
            <a:r>
              <a:rPr lang="en-US" dirty="0"/>
              <a:t>, </a:t>
            </a:r>
            <a:r>
              <a:rPr lang="en-US" dirty="0" err="1"/>
              <a:t>podpora</a:t>
            </a:r>
            <a:r>
              <a:rPr lang="en-US" dirty="0"/>
              <a:t> RC4 </a:t>
            </a:r>
            <a:r>
              <a:rPr lang="en-US" dirty="0" err="1"/>
              <a:t>šifrování</a:t>
            </a:r>
            <a:r>
              <a:rPr lang="en-US" dirty="0"/>
              <a:t> pro </a:t>
            </a:r>
            <a:r>
              <a:rPr lang="en-US" dirty="0" err="1"/>
              <a:t>klíče</a:t>
            </a:r>
            <a:r>
              <a:rPr lang="en-US" dirty="0"/>
              <a:t> </a:t>
            </a:r>
            <a:r>
              <a:rPr lang="en-US" dirty="0" err="1"/>
              <a:t>delší</a:t>
            </a:r>
            <a:r>
              <a:rPr lang="en-US" dirty="0"/>
              <a:t> 40bit (40-128)</a:t>
            </a:r>
          </a:p>
          <a:p>
            <a:r>
              <a:rPr lang="en-US" b="1" dirty="0"/>
              <a:t>2003 PDF 1.5</a:t>
            </a:r>
            <a:r>
              <a:rPr lang="en-US" dirty="0"/>
              <a:t> – </a:t>
            </a:r>
            <a:r>
              <a:rPr lang="en-US" dirty="0" err="1"/>
              <a:t>Komprese</a:t>
            </a:r>
            <a:r>
              <a:rPr lang="en-US" dirty="0"/>
              <a:t> </a:t>
            </a:r>
            <a:r>
              <a:rPr lang="en-US" dirty="0">
                <a:hlinkClick r:id="rId8" tooltip="JPEG 2000"/>
              </a:rPr>
              <a:t>JPEG 2000</a:t>
            </a:r>
            <a:r>
              <a:rPr lang="en-US" dirty="0"/>
              <a:t>, preflight</a:t>
            </a:r>
          </a:p>
          <a:p>
            <a:r>
              <a:rPr lang="en-US" b="1" dirty="0"/>
              <a:t>2005 PDF 1.6</a:t>
            </a:r>
            <a:r>
              <a:rPr lang="en-US" dirty="0"/>
              <a:t> – </a:t>
            </a:r>
            <a:r>
              <a:rPr lang="en-US" dirty="0" err="1"/>
              <a:t>Vkládání</a:t>
            </a:r>
            <a:r>
              <a:rPr lang="en-US" dirty="0"/>
              <a:t> OpenType </a:t>
            </a:r>
            <a:r>
              <a:rPr lang="en-US" dirty="0" err="1"/>
              <a:t>fontů</a:t>
            </a:r>
            <a:r>
              <a:rPr lang="en-US" dirty="0"/>
              <a:t>; AES </a:t>
            </a:r>
            <a:r>
              <a:rPr lang="en-US" dirty="0" err="1"/>
              <a:t>kódování</a:t>
            </a:r>
            <a:endParaRPr lang="en-US" dirty="0"/>
          </a:p>
          <a:p>
            <a:r>
              <a:rPr lang="en-US" b="1" dirty="0"/>
              <a:t>2006 PDF 1.7</a:t>
            </a:r>
            <a:r>
              <a:rPr lang="en-US" dirty="0"/>
              <a:t> – </a:t>
            </a:r>
            <a:r>
              <a:rPr lang="en-US" dirty="0" err="1"/>
              <a:t>Podpora</a:t>
            </a:r>
            <a:r>
              <a:rPr lang="en-US" dirty="0"/>
              <a:t> 3D </a:t>
            </a:r>
            <a:r>
              <a:rPr lang="en-US" dirty="0" err="1"/>
              <a:t>formátu</a:t>
            </a:r>
            <a:r>
              <a:rPr lang="en-US" dirty="0"/>
              <a:t>, </a:t>
            </a:r>
            <a:r>
              <a:rPr lang="en-US" dirty="0" err="1"/>
              <a:t>podpora</a:t>
            </a:r>
            <a:r>
              <a:rPr lang="en-US" dirty="0"/>
              <a:t> PDF/A</a:t>
            </a:r>
          </a:p>
          <a:p>
            <a:r>
              <a:rPr lang="en-US" b="1" dirty="0"/>
              <a:t>2008 PDF 1.7 ext3</a:t>
            </a:r>
            <a:r>
              <a:rPr lang="en-US" dirty="0"/>
              <a:t> – </a:t>
            </a:r>
            <a:r>
              <a:rPr lang="en-US" dirty="0" err="1"/>
              <a:t>Vznik</a:t>
            </a:r>
            <a:r>
              <a:rPr lang="en-US" dirty="0"/>
              <a:t> </a:t>
            </a:r>
            <a:r>
              <a:rPr lang="en-US" dirty="0" err="1"/>
              <a:t>normy</a:t>
            </a:r>
            <a:r>
              <a:rPr lang="en-US" dirty="0"/>
              <a:t> ISO 32000 Document management, 256 bit </a:t>
            </a:r>
            <a:r>
              <a:rPr lang="en-US" dirty="0">
                <a:hlinkClick r:id="rId9" tooltip="AES"/>
              </a:rPr>
              <a:t>AES</a:t>
            </a:r>
            <a:r>
              <a:rPr lang="en-US" dirty="0"/>
              <a:t> </a:t>
            </a:r>
            <a:r>
              <a:rPr lang="en-US" dirty="0" err="1"/>
              <a:t>šifrování</a:t>
            </a:r>
            <a:endParaRPr lang="en-US" dirty="0"/>
          </a:p>
          <a:p>
            <a:r>
              <a:rPr lang="en-US" b="1" dirty="0"/>
              <a:t>2009 PDF 1.7 ext5</a:t>
            </a:r>
            <a:r>
              <a:rPr lang="en-US" dirty="0"/>
              <a:t> – </a:t>
            </a:r>
            <a:r>
              <a:rPr lang="en-US" dirty="0" err="1"/>
              <a:t>podpora</a:t>
            </a:r>
            <a:r>
              <a:rPr lang="en-US" dirty="0"/>
              <a:t> XFA 3.0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41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Portable </a:t>
            </a:r>
            <a:r>
              <a:rPr lang="cs-CZ" dirty="0" err="1"/>
              <a:t>Document</a:t>
            </a:r>
            <a:r>
              <a:rPr lang="cs-CZ" dirty="0"/>
              <a:t> </a:t>
            </a:r>
            <a:r>
              <a:rPr lang="cs-CZ" dirty="0" err="1"/>
              <a:t>Format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err="1"/>
              <a:t>Historie</a:t>
            </a:r>
            <a:r>
              <a:rPr lang="en-US" b="1" dirty="0"/>
              <a:t> z </a:t>
            </a:r>
            <a:r>
              <a:rPr lang="en-US" b="1" dirty="0" err="1"/>
              <a:t>pohledu</a:t>
            </a:r>
            <a:r>
              <a:rPr lang="en-US" b="1" dirty="0"/>
              <a:t> </a:t>
            </a:r>
            <a:r>
              <a:rPr lang="en-US" b="1" dirty="0" err="1"/>
              <a:t>vlastností</a:t>
            </a:r>
            <a:r>
              <a:rPr lang="en-US" b="1" dirty="0"/>
              <a:t> </a:t>
            </a:r>
            <a:r>
              <a:rPr lang="en-US" b="1" dirty="0" err="1"/>
              <a:t>jednotlivých</a:t>
            </a:r>
            <a:r>
              <a:rPr lang="en-US" b="1" dirty="0"/>
              <a:t> </a:t>
            </a:r>
            <a:r>
              <a:rPr lang="en-US" b="1" dirty="0" err="1"/>
              <a:t>verzí</a:t>
            </a:r>
            <a:endParaRPr lang="cs-CZ" dirty="0"/>
          </a:p>
          <a:p>
            <a:r>
              <a:rPr lang="en-US" b="1" dirty="0"/>
              <a:t>1993 PDF 1.0</a:t>
            </a:r>
            <a:r>
              <a:rPr lang="en-US" dirty="0"/>
              <a:t> – </a:t>
            </a:r>
            <a:r>
              <a:rPr lang="en-US" dirty="0" err="1"/>
              <a:t>Vznik</a:t>
            </a:r>
            <a:r>
              <a:rPr lang="en-US" dirty="0"/>
              <a:t> PDF – </a:t>
            </a:r>
            <a:r>
              <a:rPr lang="en-US" dirty="0" err="1"/>
              <a:t>přenos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počítačovými</a:t>
            </a:r>
            <a:r>
              <a:rPr lang="en-US" dirty="0"/>
              <a:t> </a:t>
            </a:r>
            <a:r>
              <a:rPr lang="en-US" dirty="0" err="1"/>
              <a:t>platformami</a:t>
            </a:r>
            <a:r>
              <a:rPr lang="en-US" dirty="0"/>
              <a:t> Mac, Windows a UNIX</a:t>
            </a:r>
          </a:p>
          <a:p>
            <a:r>
              <a:rPr lang="en-US" b="1" dirty="0"/>
              <a:t>1994 PDF 1.1</a:t>
            </a:r>
            <a:r>
              <a:rPr lang="en-US" dirty="0"/>
              <a:t> – </a:t>
            </a:r>
            <a:r>
              <a:rPr lang="en-US" dirty="0" err="1"/>
              <a:t>Podpora</a:t>
            </a:r>
            <a:r>
              <a:rPr lang="en-US" dirty="0"/>
              <a:t> pro </a:t>
            </a:r>
            <a:r>
              <a:rPr lang="en-US" dirty="0" err="1"/>
              <a:t>externí</a:t>
            </a:r>
            <a:r>
              <a:rPr lang="en-US" dirty="0"/>
              <a:t> </a:t>
            </a:r>
            <a:r>
              <a:rPr lang="en-US" dirty="0" err="1"/>
              <a:t>odkazy</a:t>
            </a:r>
            <a:r>
              <a:rPr lang="en-US" dirty="0"/>
              <a:t>; </a:t>
            </a:r>
            <a:r>
              <a:rPr lang="en-US" dirty="0" err="1"/>
              <a:t>Komprese</a:t>
            </a:r>
            <a:r>
              <a:rPr lang="en-US" dirty="0"/>
              <a:t> </a:t>
            </a:r>
            <a:r>
              <a:rPr lang="en-US" dirty="0">
                <a:hlinkClick r:id="rId2" tooltip="LZW"/>
              </a:rPr>
              <a:t>LZW</a:t>
            </a:r>
            <a:r>
              <a:rPr lang="en-US" dirty="0"/>
              <a:t> a </a:t>
            </a:r>
            <a:r>
              <a:rPr lang="en-US" dirty="0">
                <a:hlinkClick r:id="rId3" tooltip="JPEG"/>
              </a:rPr>
              <a:t>JPEG</a:t>
            </a:r>
            <a:r>
              <a:rPr lang="en-US" dirty="0"/>
              <a:t>; </a:t>
            </a:r>
            <a:r>
              <a:rPr lang="en-US" dirty="0" err="1"/>
              <a:t>zdarma</a:t>
            </a:r>
            <a:r>
              <a:rPr lang="en-US" dirty="0"/>
              <a:t> </a:t>
            </a:r>
            <a:r>
              <a:rPr lang="en-US" dirty="0">
                <a:hlinkClick r:id="rId4" tooltip="Adobe Reader"/>
              </a:rPr>
              <a:t>Adobe Reader</a:t>
            </a:r>
            <a:r>
              <a:rPr lang="en-US" dirty="0"/>
              <a:t>, </a:t>
            </a:r>
            <a:r>
              <a:rPr lang="en-US" dirty="0" err="1"/>
              <a:t>podpora</a:t>
            </a:r>
            <a:r>
              <a:rPr lang="en-US" dirty="0"/>
              <a:t> pro </a:t>
            </a:r>
            <a:r>
              <a:rPr lang="en-US" dirty="0" err="1"/>
              <a:t>heslo</a:t>
            </a:r>
            <a:r>
              <a:rPr lang="en-US" dirty="0"/>
              <a:t> a </a:t>
            </a:r>
            <a:r>
              <a:rPr lang="en-US" dirty="0" err="1"/>
              <a:t>šifrování</a:t>
            </a:r>
            <a:r>
              <a:rPr lang="en-US" dirty="0"/>
              <a:t> (</a:t>
            </a:r>
            <a:r>
              <a:rPr lang="en-US" dirty="0">
                <a:hlinkClick r:id="rId5" tooltip="MD5"/>
              </a:rPr>
              <a:t>MD5</a:t>
            </a:r>
            <a:r>
              <a:rPr lang="en-US" dirty="0"/>
              <a:t>, </a:t>
            </a:r>
            <a:r>
              <a:rPr lang="en-US" dirty="0">
                <a:hlinkClick r:id="rId6" tooltip="RC4"/>
              </a:rPr>
              <a:t>RC4</a:t>
            </a:r>
            <a:r>
              <a:rPr lang="en-US" dirty="0"/>
              <a:t> 40bit)</a:t>
            </a:r>
          </a:p>
          <a:p>
            <a:r>
              <a:rPr lang="en-US" b="1" dirty="0"/>
              <a:t>1996 PDF 1.2</a:t>
            </a:r>
            <a:r>
              <a:rPr lang="en-US" dirty="0"/>
              <a:t> – </a:t>
            </a:r>
            <a:r>
              <a:rPr lang="en-US" dirty="0" err="1"/>
              <a:t>Přidaná</a:t>
            </a:r>
            <a:r>
              <a:rPr lang="en-US" dirty="0"/>
              <a:t> </a:t>
            </a:r>
            <a:r>
              <a:rPr lang="en-US" dirty="0" err="1"/>
              <a:t>interaktivní</a:t>
            </a:r>
            <a:r>
              <a:rPr lang="en-US" dirty="0"/>
              <a:t> </a:t>
            </a:r>
            <a:r>
              <a:rPr lang="en-US" dirty="0" err="1"/>
              <a:t>elementy</a:t>
            </a:r>
            <a:r>
              <a:rPr lang="en-US" dirty="0"/>
              <a:t> </a:t>
            </a:r>
            <a:r>
              <a:rPr lang="en-US" dirty="0" err="1"/>
              <a:t>stránek</a:t>
            </a:r>
            <a:r>
              <a:rPr lang="en-US" dirty="0"/>
              <a:t> (radio buttons, checkboxes...), </a:t>
            </a:r>
            <a:r>
              <a:rPr lang="en-US" dirty="0">
                <a:hlinkClick r:id="rId7" tooltip="Unicode"/>
              </a:rPr>
              <a:t>Unicode</a:t>
            </a:r>
            <a:r>
              <a:rPr lang="en-US" dirty="0"/>
              <a:t>, </a:t>
            </a:r>
            <a:r>
              <a:rPr lang="en-US" dirty="0" err="1"/>
              <a:t>podpora</a:t>
            </a:r>
            <a:r>
              <a:rPr lang="en-US" dirty="0"/>
              <a:t> </a:t>
            </a:r>
            <a:r>
              <a:rPr lang="en-US" dirty="0" err="1"/>
              <a:t>základních</a:t>
            </a:r>
            <a:r>
              <a:rPr lang="en-US" dirty="0"/>
              <a:t> </a:t>
            </a:r>
            <a:r>
              <a:rPr lang="en-US" dirty="0" err="1"/>
              <a:t>tiskových</a:t>
            </a:r>
            <a:r>
              <a:rPr lang="en-US" dirty="0"/>
              <a:t> </a:t>
            </a:r>
            <a:r>
              <a:rPr lang="en-US" dirty="0" err="1"/>
              <a:t>barev</a:t>
            </a:r>
            <a:r>
              <a:rPr lang="en-US" dirty="0"/>
              <a:t> (CMYK) a </a:t>
            </a:r>
            <a:r>
              <a:rPr lang="en-US" dirty="0" err="1"/>
              <a:t>přímé</a:t>
            </a:r>
            <a:r>
              <a:rPr lang="en-US" dirty="0"/>
              <a:t> </a:t>
            </a:r>
            <a:r>
              <a:rPr lang="en-US" dirty="0" err="1"/>
              <a:t>barvy</a:t>
            </a:r>
            <a:endParaRPr lang="en-US" dirty="0"/>
          </a:p>
          <a:p>
            <a:r>
              <a:rPr lang="en-US" b="1" dirty="0"/>
              <a:t>2000 PDF 1.3</a:t>
            </a:r>
            <a:r>
              <a:rPr lang="en-US" dirty="0"/>
              <a:t> - </a:t>
            </a:r>
            <a:r>
              <a:rPr lang="en-US" dirty="0" err="1"/>
              <a:t>Podpora</a:t>
            </a:r>
            <a:r>
              <a:rPr lang="en-US" dirty="0"/>
              <a:t> </a:t>
            </a:r>
            <a:r>
              <a:rPr lang="en-US" dirty="0" err="1"/>
              <a:t>TrimBox</a:t>
            </a:r>
            <a:r>
              <a:rPr lang="en-US" dirty="0"/>
              <a:t>, </a:t>
            </a:r>
            <a:r>
              <a:rPr lang="en-US" dirty="0" err="1"/>
              <a:t>BleedBox</a:t>
            </a:r>
            <a:r>
              <a:rPr lang="en-US" dirty="0"/>
              <a:t>, </a:t>
            </a:r>
            <a:r>
              <a:rPr lang="en-US" dirty="0" err="1"/>
              <a:t>ArtBox</a:t>
            </a:r>
            <a:r>
              <a:rPr lang="en-US" dirty="0"/>
              <a:t>, </a:t>
            </a:r>
            <a:r>
              <a:rPr lang="en-US" dirty="0" err="1"/>
              <a:t>SmoothShading</a:t>
            </a:r>
            <a:r>
              <a:rPr lang="en-US" dirty="0"/>
              <a:t> (PS3 </a:t>
            </a:r>
            <a:r>
              <a:rPr lang="en-US" dirty="0" err="1"/>
              <a:t>přechody</a:t>
            </a:r>
            <a:r>
              <a:rPr lang="en-US" dirty="0"/>
              <a:t>), </a:t>
            </a:r>
            <a:r>
              <a:rPr lang="en-US" dirty="0" err="1"/>
              <a:t>zvětšení</a:t>
            </a:r>
            <a:r>
              <a:rPr lang="en-US" dirty="0"/>
              <a:t> </a:t>
            </a:r>
            <a:r>
              <a:rPr lang="en-US" dirty="0" err="1"/>
              <a:t>maximální</a:t>
            </a:r>
            <a:r>
              <a:rPr lang="en-US" dirty="0"/>
              <a:t> </a:t>
            </a:r>
            <a:r>
              <a:rPr lang="en-US" dirty="0" err="1"/>
              <a:t>velikosti</a:t>
            </a:r>
            <a:endParaRPr lang="en-US" dirty="0"/>
          </a:p>
          <a:p>
            <a:r>
              <a:rPr lang="en-US" b="1" dirty="0"/>
              <a:t>2001 PDF 1.4</a:t>
            </a:r>
            <a:r>
              <a:rPr lang="en-US" dirty="0"/>
              <a:t> – </a:t>
            </a:r>
            <a:r>
              <a:rPr lang="en-US" dirty="0" err="1"/>
              <a:t>Průhlednost</a:t>
            </a:r>
            <a:r>
              <a:rPr lang="en-US" dirty="0"/>
              <a:t>, </a:t>
            </a:r>
            <a:r>
              <a:rPr lang="en-US" dirty="0" err="1"/>
              <a:t>podpora</a:t>
            </a:r>
            <a:r>
              <a:rPr lang="en-US" dirty="0"/>
              <a:t> RC4 </a:t>
            </a:r>
            <a:r>
              <a:rPr lang="en-US" dirty="0" err="1"/>
              <a:t>šifrování</a:t>
            </a:r>
            <a:r>
              <a:rPr lang="en-US" dirty="0"/>
              <a:t> pro </a:t>
            </a:r>
            <a:r>
              <a:rPr lang="en-US" dirty="0" err="1"/>
              <a:t>klíče</a:t>
            </a:r>
            <a:r>
              <a:rPr lang="en-US" dirty="0"/>
              <a:t> </a:t>
            </a:r>
            <a:r>
              <a:rPr lang="en-US" dirty="0" err="1"/>
              <a:t>delší</a:t>
            </a:r>
            <a:r>
              <a:rPr lang="en-US" dirty="0"/>
              <a:t> 40bit (40-128)</a:t>
            </a:r>
          </a:p>
          <a:p>
            <a:r>
              <a:rPr lang="en-US" b="1" dirty="0"/>
              <a:t>2003 PDF 1.5</a:t>
            </a:r>
            <a:r>
              <a:rPr lang="en-US" dirty="0"/>
              <a:t> – </a:t>
            </a:r>
            <a:r>
              <a:rPr lang="en-US" dirty="0" err="1"/>
              <a:t>Komprese</a:t>
            </a:r>
            <a:r>
              <a:rPr lang="en-US" dirty="0"/>
              <a:t> </a:t>
            </a:r>
            <a:r>
              <a:rPr lang="en-US" dirty="0">
                <a:hlinkClick r:id="rId8" tooltip="JPEG 2000"/>
              </a:rPr>
              <a:t>JPEG 2000</a:t>
            </a:r>
            <a:r>
              <a:rPr lang="en-US" dirty="0"/>
              <a:t>, preflight</a:t>
            </a:r>
          </a:p>
          <a:p>
            <a:r>
              <a:rPr lang="en-US" b="1" dirty="0"/>
              <a:t>2005 PDF 1.6</a:t>
            </a:r>
            <a:r>
              <a:rPr lang="en-US" dirty="0"/>
              <a:t> – </a:t>
            </a:r>
            <a:r>
              <a:rPr lang="en-US" dirty="0" err="1"/>
              <a:t>Vkládání</a:t>
            </a:r>
            <a:r>
              <a:rPr lang="en-US" dirty="0"/>
              <a:t> OpenType </a:t>
            </a:r>
            <a:r>
              <a:rPr lang="en-US" dirty="0" err="1"/>
              <a:t>fontů</a:t>
            </a:r>
            <a:r>
              <a:rPr lang="en-US" dirty="0"/>
              <a:t>; AES </a:t>
            </a:r>
            <a:r>
              <a:rPr lang="en-US" dirty="0" err="1"/>
              <a:t>kódování</a:t>
            </a:r>
            <a:endParaRPr lang="en-US" dirty="0"/>
          </a:p>
          <a:p>
            <a:r>
              <a:rPr lang="en-US" b="1" dirty="0"/>
              <a:t>2006 PDF 1.7</a:t>
            </a:r>
            <a:r>
              <a:rPr lang="en-US" dirty="0"/>
              <a:t> – </a:t>
            </a:r>
            <a:r>
              <a:rPr lang="en-US" dirty="0" err="1"/>
              <a:t>Podpora</a:t>
            </a:r>
            <a:r>
              <a:rPr lang="en-US" dirty="0"/>
              <a:t> 3D </a:t>
            </a:r>
            <a:r>
              <a:rPr lang="en-US" dirty="0" err="1"/>
              <a:t>formátu</a:t>
            </a:r>
            <a:r>
              <a:rPr lang="en-US" dirty="0"/>
              <a:t>, </a:t>
            </a:r>
            <a:r>
              <a:rPr lang="en-US" dirty="0" err="1"/>
              <a:t>podpora</a:t>
            </a:r>
            <a:r>
              <a:rPr lang="en-US" dirty="0"/>
              <a:t> PDF/A</a:t>
            </a:r>
          </a:p>
          <a:p>
            <a:r>
              <a:rPr lang="en-US" b="1" dirty="0"/>
              <a:t>2008 PDF 1.7 ext3</a:t>
            </a:r>
            <a:r>
              <a:rPr lang="en-US" dirty="0"/>
              <a:t> – </a:t>
            </a:r>
            <a:r>
              <a:rPr lang="en-US" dirty="0" err="1"/>
              <a:t>Vznik</a:t>
            </a:r>
            <a:r>
              <a:rPr lang="en-US" dirty="0"/>
              <a:t> </a:t>
            </a:r>
            <a:r>
              <a:rPr lang="en-US" dirty="0" err="1"/>
              <a:t>normy</a:t>
            </a:r>
            <a:r>
              <a:rPr lang="en-US" dirty="0"/>
              <a:t> ISO 32000 Document management, 256 bit </a:t>
            </a:r>
            <a:r>
              <a:rPr lang="en-US" dirty="0">
                <a:hlinkClick r:id="rId9" tooltip="AES"/>
              </a:rPr>
              <a:t>AES</a:t>
            </a:r>
            <a:r>
              <a:rPr lang="en-US" dirty="0"/>
              <a:t> </a:t>
            </a:r>
            <a:r>
              <a:rPr lang="en-US" dirty="0" err="1"/>
              <a:t>šifrování</a:t>
            </a:r>
            <a:endParaRPr lang="en-US" dirty="0"/>
          </a:p>
          <a:p>
            <a:r>
              <a:rPr lang="en-US" b="1" dirty="0"/>
              <a:t>2009 PDF 1.7 ext5</a:t>
            </a:r>
            <a:r>
              <a:rPr lang="en-US" dirty="0"/>
              <a:t> – </a:t>
            </a:r>
            <a:r>
              <a:rPr lang="en-US" dirty="0" err="1"/>
              <a:t>podpora</a:t>
            </a:r>
            <a:r>
              <a:rPr lang="en-US" dirty="0"/>
              <a:t> XFA 3.0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28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Vektor</a:t>
            </a:r>
            <a:r>
              <a:rPr lang="en-US" b="1" dirty="0"/>
              <a:t> vs. raster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28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Portable </a:t>
            </a:r>
            <a:r>
              <a:rPr lang="cs-CZ" dirty="0" err="1"/>
              <a:t>Document</a:t>
            </a:r>
            <a:r>
              <a:rPr lang="cs-CZ" dirty="0"/>
              <a:t> </a:t>
            </a:r>
            <a:r>
              <a:rPr lang="cs-CZ" dirty="0" err="1"/>
              <a:t>Format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Software pro </a:t>
            </a:r>
            <a:r>
              <a:rPr lang="en-US" b="1" dirty="0" err="1"/>
              <a:t>práci</a:t>
            </a:r>
            <a:r>
              <a:rPr lang="en-US" b="1" dirty="0"/>
              <a:t> s PDF</a:t>
            </a:r>
            <a:endParaRPr lang="cs-CZ" b="1" dirty="0"/>
          </a:p>
          <a:p>
            <a:r>
              <a:rPr lang="en-US" dirty="0" err="1"/>
              <a:t>Vytváření</a:t>
            </a:r>
            <a:r>
              <a:rPr lang="en-US" dirty="0"/>
              <a:t> a </a:t>
            </a:r>
            <a:r>
              <a:rPr lang="en-US" dirty="0" err="1"/>
              <a:t>úprava</a:t>
            </a:r>
            <a:r>
              <a:rPr lang="en-US" dirty="0"/>
              <a:t> </a:t>
            </a:r>
            <a:r>
              <a:rPr lang="en-US" dirty="0" err="1"/>
              <a:t>dokumentů</a:t>
            </a:r>
            <a:r>
              <a:rPr lang="en-US" dirty="0"/>
              <a:t>:</a:t>
            </a:r>
            <a:endParaRPr lang="cs-CZ" dirty="0"/>
          </a:p>
          <a:p>
            <a:r>
              <a:rPr lang="en-US" dirty="0"/>
              <a:t> Adobe Acrobat, PDF-</a:t>
            </a:r>
            <a:r>
              <a:rPr lang="en-US" dirty="0" err="1"/>
              <a:t>XChange</a:t>
            </a:r>
            <a:r>
              <a:rPr lang="en-US" dirty="0"/>
              <a:t> Pro, PDF-</a:t>
            </a:r>
            <a:r>
              <a:rPr lang="en-US" dirty="0" err="1"/>
              <a:t>XChange</a:t>
            </a:r>
            <a:r>
              <a:rPr lang="en-US" dirty="0"/>
              <a:t> Viewer Pro.</a:t>
            </a:r>
          </a:p>
          <a:p>
            <a:r>
              <a:rPr lang="en-US" b="1" dirty="0"/>
              <a:t>Export do PDF: </a:t>
            </a:r>
            <a:endParaRPr lang="cs-CZ" b="1" dirty="0"/>
          </a:p>
          <a:p>
            <a:r>
              <a:rPr lang="en-US" dirty="0" err="1"/>
              <a:t>většina</a:t>
            </a:r>
            <a:r>
              <a:rPr lang="en-US" dirty="0"/>
              <a:t> </a:t>
            </a:r>
            <a:r>
              <a:rPr lang="en-US" dirty="0" err="1"/>
              <a:t>dobrých</a:t>
            </a:r>
            <a:r>
              <a:rPr lang="en-US" dirty="0"/>
              <a:t> </a:t>
            </a:r>
            <a:r>
              <a:rPr lang="en-US" dirty="0" err="1"/>
              <a:t>grafických</a:t>
            </a:r>
            <a:r>
              <a:rPr lang="en-US" dirty="0"/>
              <a:t> </a:t>
            </a:r>
            <a:r>
              <a:rPr lang="en-US" dirty="0" err="1"/>
              <a:t>programů</a:t>
            </a:r>
            <a:r>
              <a:rPr lang="en-US" dirty="0"/>
              <a:t> a </a:t>
            </a:r>
            <a:r>
              <a:rPr lang="en-US" dirty="0" err="1"/>
              <a:t>textových</a:t>
            </a:r>
            <a:r>
              <a:rPr lang="en-US" dirty="0"/>
              <a:t> </a:t>
            </a:r>
            <a:r>
              <a:rPr lang="en-US" dirty="0" err="1"/>
              <a:t>procesorů</a:t>
            </a:r>
            <a:r>
              <a:rPr lang="en-US" dirty="0"/>
              <a:t>.</a:t>
            </a:r>
          </a:p>
          <a:p>
            <a:r>
              <a:rPr lang="en-US" dirty="0" err="1"/>
              <a:t>odesláním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virtuální</a:t>
            </a:r>
            <a:r>
              <a:rPr lang="en-US" dirty="0"/>
              <a:t> </a:t>
            </a:r>
            <a:r>
              <a:rPr lang="en-US" dirty="0" err="1"/>
              <a:t>tiskárnu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11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Interaktivní PDF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Zobrazí:</a:t>
            </a:r>
          </a:p>
          <a:p>
            <a:r>
              <a:rPr lang="cs-CZ" b="1" dirty="0"/>
              <a:t>Zvuky</a:t>
            </a:r>
          </a:p>
          <a:p>
            <a:r>
              <a:rPr lang="cs-CZ" b="1" dirty="0"/>
              <a:t>Video</a:t>
            </a:r>
          </a:p>
          <a:p>
            <a:r>
              <a:rPr lang="cs-CZ" b="1" dirty="0" err="1"/>
              <a:t>Swf</a:t>
            </a:r>
            <a:endParaRPr lang="cs-CZ" b="1" dirty="0"/>
          </a:p>
          <a:p>
            <a:r>
              <a:rPr lang="cs-CZ" b="1" dirty="0"/>
              <a:t>Formuláře </a:t>
            </a:r>
          </a:p>
          <a:p>
            <a:r>
              <a:rPr lang="cs-CZ" b="1" dirty="0"/>
              <a:t>Ankety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6406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 </a:t>
            </a:r>
            <a:endParaRPr lang="en-US" dirty="0"/>
          </a:p>
        </p:txBody>
      </p:sp>
      <p:pic>
        <p:nvPicPr>
          <p:cNvPr id="5124" name="Picture 4" descr="po-ore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872" y="-900306"/>
            <a:ext cx="6252883" cy="884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687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 </a:t>
            </a:r>
            <a:endParaRPr lang="en-US" dirty="0"/>
          </a:p>
        </p:txBody>
      </p:sp>
      <p:pic>
        <p:nvPicPr>
          <p:cNvPr id="5122" name="Picture 2" descr="po-oreze-bez-spadav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40" y="-633841"/>
            <a:ext cx="5859197" cy="828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742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 </a:t>
            </a:r>
            <a:endParaRPr lang="en-US" dirty="0"/>
          </a:p>
        </p:txBody>
      </p:sp>
      <p:pic>
        <p:nvPicPr>
          <p:cNvPr id="7170" name="Picture 2" descr="chy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721" y="-450828"/>
            <a:ext cx="5524500" cy="781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772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 </a:t>
            </a:r>
            <a:endParaRPr lang="en-US" dirty="0"/>
          </a:p>
        </p:txBody>
      </p:sp>
      <p:pic>
        <p:nvPicPr>
          <p:cNvPr id="8194" name="Picture 2" descr="zakladne-poj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311" y="-514694"/>
            <a:ext cx="5524500" cy="781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837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Testovací otázky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Jak můžeme exportovat dokument do </a:t>
            </a:r>
            <a:r>
              <a:rPr lang="cs-CZ" sz="3200" dirty="0" err="1"/>
              <a:t>pdf</a:t>
            </a:r>
            <a:r>
              <a:rPr lang="cs-CZ" sz="3200" dirty="0"/>
              <a:t>?</a:t>
            </a:r>
          </a:p>
          <a:p>
            <a:r>
              <a:rPr lang="cs-CZ" sz="3200" dirty="0"/>
              <a:t>Rozdíly mezi OTF a TTF?</a:t>
            </a:r>
          </a:p>
          <a:p>
            <a:r>
              <a:rPr lang="cs-CZ" sz="3200" dirty="0"/>
              <a:t>Jak umisťovat ořezové značky?</a:t>
            </a:r>
          </a:p>
          <a:p>
            <a:r>
              <a:rPr lang="cs-CZ" sz="3200" dirty="0"/>
              <a:t>Co je to </a:t>
            </a:r>
            <a:r>
              <a:rPr lang="cs-CZ" sz="3200" dirty="0" err="1"/>
              <a:t>oblique</a:t>
            </a:r>
            <a:r>
              <a:rPr lang="cs-CZ" sz="3200" dirty="0"/>
              <a:t>?</a:t>
            </a:r>
          </a:p>
          <a:p>
            <a:endParaRPr lang="cs-CZ" sz="3200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994560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Úloha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755102"/>
            <a:ext cx="10058400" cy="4023360"/>
          </a:xfrm>
        </p:spPr>
        <p:txBody>
          <a:bodyPr>
            <a:normAutofit/>
          </a:bodyPr>
          <a:lstStyle/>
          <a:p>
            <a:r>
              <a:rPr lang="cs-CZ" sz="3200" dirty="0"/>
              <a:t>Tvorba </a:t>
            </a:r>
            <a:r>
              <a:rPr lang="en-GB" sz="3200" dirty="0" err="1"/>
              <a:t>kostr</a:t>
            </a:r>
            <a:r>
              <a:rPr lang="cs-CZ" sz="3200" dirty="0"/>
              <a:t>y dokumentu s parametry:</a:t>
            </a:r>
          </a:p>
          <a:p>
            <a:pPr>
              <a:buFontTx/>
              <a:buChar char="-"/>
            </a:pPr>
            <a:r>
              <a:rPr lang="cs-CZ" sz="3200" dirty="0"/>
              <a:t>velikost strany A5 na šířku</a:t>
            </a:r>
          </a:p>
          <a:p>
            <a:pPr marL="0" indent="0">
              <a:buNone/>
            </a:pPr>
            <a:r>
              <a:rPr lang="cs-CZ" sz="3200" dirty="0"/>
              <a:t>- </a:t>
            </a:r>
            <a:r>
              <a:rPr lang="cs-CZ" sz="3200" dirty="0" err="1"/>
              <a:t>padávky</a:t>
            </a:r>
            <a:r>
              <a:rPr lang="cs-CZ" sz="3200" dirty="0"/>
              <a:t> 3 mm</a:t>
            </a:r>
          </a:p>
          <a:p>
            <a:pPr>
              <a:buFontTx/>
              <a:buChar char="-"/>
            </a:pPr>
            <a:r>
              <a:rPr lang="cs-CZ" sz="3200" dirty="0"/>
              <a:t>ořezové značky 5 mm</a:t>
            </a:r>
          </a:p>
          <a:p>
            <a:pPr>
              <a:buFontTx/>
              <a:buChar char="-"/>
            </a:pPr>
            <a:r>
              <a:rPr lang="cs-CZ" sz="3200" dirty="0"/>
              <a:t>číslování stránek</a:t>
            </a:r>
          </a:p>
        </p:txBody>
      </p:sp>
    </p:spTree>
    <p:extLst>
      <p:ext uri="{BB962C8B-B14F-4D97-AF65-F5344CB8AC3E}">
        <p14:creationId xmlns:p14="http://schemas.microsoft.com/office/powerpoint/2010/main" val="1550589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Zdroje</a:t>
            </a:r>
            <a:r>
              <a:rPr lang="en-GB" dirty="0"/>
              <a:t>: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0827" y="1737360"/>
            <a:ext cx="10058400" cy="4023360"/>
          </a:xfrm>
        </p:spPr>
        <p:txBody>
          <a:bodyPr>
            <a:normAutofit fontScale="77500" lnSpcReduction="20000"/>
          </a:bodyPr>
          <a:lstStyle/>
          <a:p>
            <a:r>
              <a:rPr lang="en-GB" sz="3200" dirty="0"/>
              <a:t>http://www.ptp.cz/index.html</a:t>
            </a:r>
          </a:p>
          <a:p>
            <a:r>
              <a:rPr lang="cs-CZ" sz="3200" dirty="0">
                <a:hlinkClick r:id="rId2"/>
              </a:rPr>
              <a:t>https://detepe.sk/zaklady-dtp-cisty-format-spadavka-orezove-znacky-odsadenie-orezovych-znaciek/</a:t>
            </a:r>
            <a:endParaRPr lang="en-GB" sz="3200" dirty="0"/>
          </a:p>
          <a:p>
            <a:r>
              <a:rPr lang="cs-CZ" sz="3200" dirty="0">
                <a:hlinkClick r:id="rId3"/>
              </a:rPr>
              <a:t>http://www.tiskem.cz/poradna/formaty-papiru-vizitek-a-billboardu/</a:t>
            </a:r>
            <a:endParaRPr lang="en-GB" sz="3200" dirty="0"/>
          </a:p>
          <a:p>
            <a:r>
              <a:rPr lang="cs-CZ" sz="3200" dirty="0">
                <a:hlinkClick r:id="rId4"/>
              </a:rPr>
              <a:t>http://www.fotofocus.cz/cz_tisknes-tiskneme-a-z-technologie-(i.),431.html</a:t>
            </a:r>
            <a:endParaRPr lang="en-GB" sz="3200" dirty="0"/>
          </a:p>
          <a:p>
            <a:r>
              <a:rPr lang="cs-CZ" sz="3200" dirty="0">
                <a:hlinkClick r:id="rId5"/>
              </a:rPr>
              <a:t>http://www.finidr.cz/co-nabizime/polygraficke-informace</a:t>
            </a:r>
            <a:endParaRPr lang="en-GB" sz="3200" dirty="0"/>
          </a:p>
          <a:p>
            <a:r>
              <a:rPr lang="cs-CZ" sz="3200" dirty="0">
                <a:hlinkClick r:id="rId6"/>
              </a:rPr>
              <a:t>http://www.tiskovyexpress.cz/vzhled-a-zakladni-parametry-knihy.html</a:t>
            </a:r>
            <a:endParaRPr lang="cs-CZ" sz="3200" dirty="0"/>
          </a:p>
          <a:p>
            <a:r>
              <a:rPr lang="cs-CZ" sz="3200" dirty="0"/>
              <a:t>http://www.typo.cz/databaze/pravidla-a-nazvoslovi/typograficky-slovnicek/</a:t>
            </a:r>
          </a:p>
        </p:txBody>
      </p:sp>
    </p:spTree>
    <p:extLst>
      <p:ext uri="{BB962C8B-B14F-4D97-AF65-F5344CB8AC3E}">
        <p14:creationId xmlns:p14="http://schemas.microsoft.com/office/powerpoint/2010/main" val="138725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Vektor</a:t>
            </a:r>
            <a:r>
              <a:rPr lang="en-US" b="1" dirty="0"/>
              <a:t> vs. </a:t>
            </a:r>
            <a:r>
              <a:rPr lang="en-US" b="1" dirty="0" err="1"/>
              <a:t>rastr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91191" y="5372705"/>
            <a:ext cx="10058400" cy="4023360"/>
          </a:xfrm>
        </p:spPr>
        <p:txBody>
          <a:bodyPr/>
          <a:lstStyle/>
          <a:p>
            <a:r>
              <a:rPr lang="cs-CZ" dirty="0"/>
              <a:t> </a:t>
            </a:r>
            <a:endParaRPr lang="en-US" dirty="0"/>
          </a:p>
        </p:txBody>
      </p:sp>
      <p:pic>
        <p:nvPicPr>
          <p:cNvPr id="1026" name="Picture 2" descr="Výsledek obrázku pro vektor ras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462" y="1939850"/>
            <a:ext cx="6666272" cy="411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099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Lettering vs. </a:t>
            </a:r>
            <a:r>
              <a:rPr lang="en-US" b="1" dirty="0" err="1"/>
              <a:t>Kaligrafi</a:t>
            </a:r>
            <a:r>
              <a:rPr lang="cs-CZ" b="1" dirty="0"/>
              <a:t>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98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Lettering vs. </a:t>
            </a:r>
            <a:r>
              <a:rPr lang="en-US" b="1" dirty="0" err="1"/>
              <a:t>Kaligrafi</a:t>
            </a:r>
            <a:r>
              <a:rPr lang="cs-CZ" b="1" dirty="0"/>
              <a:t>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711619"/>
            <a:ext cx="10058400" cy="4023360"/>
          </a:xfrm>
        </p:spPr>
        <p:txBody>
          <a:bodyPr/>
          <a:lstStyle/>
          <a:p>
            <a:r>
              <a:rPr lang="cs-CZ" dirty="0"/>
              <a:t> </a:t>
            </a:r>
            <a:endParaRPr lang="en-US" dirty="0"/>
          </a:p>
        </p:txBody>
      </p:sp>
      <p:pic>
        <p:nvPicPr>
          <p:cNvPr id="2050" name="Picture 2" descr="https://a2ua.com/lettering/lettering-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397" y="2162274"/>
            <a:ext cx="3729336" cy="357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og.creativelive.com/wp-content/uploads/2016/01/1-Hand-Lettering-Tips-e14527149383791-620x6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978" y="2177682"/>
            <a:ext cx="3557296" cy="355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20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Leading vs. Tracking vs. Kerning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endParaRPr lang="en-US" dirty="0"/>
          </a:p>
        </p:txBody>
      </p:sp>
      <p:pic>
        <p:nvPicPr>
          <p:cNvPr id="4098" name="Picture 2" descr="http://fabricjs.com/article_assets/2_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4" y="1892159"/>
            <a:ext cx="9217152" cy="393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5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Leading vs. Tracking vs. Kerning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endParaRPr lang="en-US" dirty="0"/>
          </a:p>
        </p:txBody>
      </p:sp>
      <p:pic>
        <p:nvPicPr>
          <p:cNvPr id="3074" name="Picture 2" descr="http://www.webcomicalliance.com/wp-content/uploads/2011/01/fontfactor-trac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492" y="2548891"/>
            <a:ext cx="6955188" cy="301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316736" y="2651760"/>
            <a:ext cx="261122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/>
              <a:t>Prostrkání</a:t>
            </a:r>
          </a:p>
          <a:p>
            <a:r>
              <a:rPr lang="cs-CZ" sz="4400" dirty="0"/>
              <a:t>Proklad</a:t>
            </a:r>
          </a:p>
          <a:p>
            <a:r>
              <a:rPr lang="cs-CZ" sz="4400" dirty="0"/>
              <a:t>Vyrovnání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1956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Opacity vs. Translucency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83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OTF vs. TTF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2350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1072</TotalTime>
  <Words>260</Words>
  <Application>Microsoft Office PowerPoint</Application>
  <PresentationFormat>Širokoúhlá obrazovka</PresentationFormat>
  <Paragraphs>120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Retrospektiva</vt:lpstr>
      <vt:lpstr>PDF formáty pro tisk a interaktivní publikaci</vt:lpstr>
      <vt:lpstr>Vektor vs. raster</vt:lpstr>
      <vt:lpstr>Vektor vs. rastr</vt:lpstr>
      <vt:lpstr>Lettering vs. Kaligrafie</vt:lpstr>
      <vt:lpstr>Lettering vs. Kaligrafie</vt:lpstr>
      <vt:lpstr>Leading vs. Tracking vs. Kerning</vt:lpstr>
      <vt:lpstr>Leading vs. Tracking vs. Kerning</vt:lpstr>
      <vt:lpstr>Opacity vs. Translucency</vt:lpstr>
      <vt:lpstr>OTF vs. TTF</vt:lpstr>
      <vt:lpstr>OTF vs. TTF</vt:lpstr>
      <vt:lpstr>X-height vs. Line height</vt:lpstr>
      <vt:lpstr>X-height vs. Line height</vt:lpstr>
      <vt:lpstr>Italic vs. Oblique</vt:lpstr>
      <vt:lpstr>Italic vs. Oblique</vt:lpstr>
      <vt:lpstr> </vt:lpstr>
      <vt:lpstr> </vt:lpstr>
      <vt:lpstr>Normostrana</vt:lpstr>
      <vt:lpstr>Portable Document Format</vt:lpstr>
      <vt:lpstr>Portable Document Format</vt:lpstr>
      <vt:lpstr>Portable Document Format</vt:lpstr>
      <vt:lpstr>Interaktivní PDF</vt:lpstr>
      <vt:lpstr> </vt:lpstr>
      <vt:lpstr> </vt:lpstr>
      <vt:lpstr> </vt:lpstr>
      <vt:lpstr> </vt:lpstr>
      <vt:lpstr>Testovací otázky</vt:lpstr>
      <vt:lpstr>Úloha</vt:lpstr>
      <vt:lpstr>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Předtisková příprava</dc:title>
  <dc:creator>Veronika Sykorova</dc:creator>
  <cp:lastModifiedBy>Veronika Sykorova</cp:lastModifiedBy>
  <cp:revision>24</cp:revision>
  <dcterms:created xsi:type="dcterms:W3CDTF">2016-09-06T20:58:29Z</dcterms:created>
  <dcterms:modified xsi:type="dcterms:W3CDTF">2016-09-14T13:35:18Z</dcterms:modified>
</cp:coreProperties>
</file>